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2.xml"/>
  <Override ContentType="application/vnd.openxmlformats-officedocument.drawingml.chart+xml" PartName="/ppt/charts/char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themeOverride+xml" PartName="/ppt/theme/themeOverride1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Quattrocento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g1Gh9AwpqYEmTFjC/bCAzUCfAX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E1857A-E06D-4260-A0AE-7CC6D593FB7C}">
  <a:tblStyle styleId="{1BE1857A-E06D-4260-A0AE-7CC6D593FB7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QuattrocentoSans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QuattrocentoSans-italic.fntdata"/><Relationship Id="rId25" Type="http://schemas.openxmlformats.org/officeDocument/2006/relationships/font" Target="fonts/QuattrocentoSans-bold.fntdata"/><Relationship Id="rId28" Type="http://customschemas.google.com/relationships/presentationmetadata" Target="metadata"/><Relationship Id="rId27" Type="http://schemas.openxmlformats.org/officeDocument/2006/relationships/font" Target="fonts/Quattrocento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/Users/akiragga/Kiragga%20Agnes%20(IDI-KLA-FS1Users)/COVID-19/Modelling/HIV%20outcomes/Surge%20Weekly%20Reporting%20Deep-Dive%20Dashboard_Week40-Week14_2020%20-10th%20April.xlsx" TargetMode="External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akiragga/Downloads/Copy%20of%20nCoV%20mort%20wDALYs%202%20new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[Surge Weekly Reporting Deep-Dive Dashboard_Week40-Week14_2020 -10th April.xlsx]HTS-TX Trends!Pos Identified Trend Chart</c:name>
    <c:fmtId val="444"/>
  </c:pivotSource>
  <c:chart>
    <c:autoTitleDeleted val="1"/>
    <c:pivotFmts>
      <c:pivotFmt>
        <c:idx val="0"/>
      </c:pivotFmt>
      <c:pivotFmt>
        <c:idx val="1"/>
      </c:pivotFmt>
      <c:pivotFmt>
        <c:idx val="2"/>
        <c:spPr>
          <a:ln>
            <a:solidFill>
              <a:srgbClr val="FF4343"/>
            </a:solidFill>
            <a:prstDash val="dash"/>
          </a:ln>
        </c:spPr>
      </c:pivotFmt>
      <c:pivotFmt>
        <c:idx val="3"/>
        <c:spPr>
          <a:ln>
            <a:solidFill>
              <a:srgbClr val="0070C0"/>
            </a:solidFill>
            <a:prstDash val="dash"/>
          </a:ln>
        </c:spPr>
      </c:pivotFmt>
      <c:pivotFmt>
        <c:idx val="4"/>
        <c:spPr>
          <a:ln>
            <a:noFill/>
          </a:ln>
        </c:spPr>
        <c:marker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</c:spPr>
        </c:marker>
      </c:pivotFmt>
      <c:pivotFmt>
        <c:idx val="5"/>
      </c:pivotFmt>
      <c:pivotFmt>
        <c:idx val="6"/>
      </c:pivotFmt>
      <c:pivotFmt>
        <c:idx val="7"/>
        <c:spPr>
          <a:ln>
            <a:solidFill>
              <a:srgbClr val="FF4343"/>
            </a:solidFill>
            <a:prstDash val="dash"/>
          </a:ln>
        </c:spPr>
      </c:pivotFmt>
      <c:pivotFmt>
        <c:idx val="8"/>
        <c:spPr>
          <a:ln>
            <a:solidFill>
              <a:srgbClr val="0070C0"/>
            </a:solidFill>
            <a:prstDash val="dash"/>
          </a:ln>
        </c:spPr>
      </c:pivotFmt>
      <c:pivotFmt>
        <c:idx val="9"/>
        <c:spPr>
          <a:ln>
            <a:noFill/>
          </a:ln>
        </c:spPr>
        <c:marker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</c:spPr>
        </c:marker>
      </c:pivotFmt>
      <c:pivotFmt>
        <c:idx val="10"/>
        <c:spPr>
          <a:ln w="28575">
            <a:solidFill>
              <a:srgbClr val="0070C0"/>
            </a:solidFill>
          </a:ln>
        </c:spPr>
      </c:pivotFmt>
      <c:pivotFmt>
        <c:idx val="11"/>
        <c:spPr>
          <a:ln w="28575">
            <a:solidFill>
              <a:srgbClr val="FF0000"/>
            </a:solidFill>
          </a:ln>
        </c:spPr>
      </c:pivotFmt>
      <c:pivotFmt>
        <c:idx val="12"/>
        <c:spPr>
          <a:ln w="34925">
            <a:solidFill>
              <a:srgbClr val="FF5050"/>
            </a:solidFill>
            <a:prstDash val="dash"/>
          </a:ln>
        </c:spPr>
      </c:pivotFmt>
      <c:pivotFmt>
        <c:idx val="13"/>
        <c:spPr>
          <a:ln w="28575">
            <a:noFill/>
          </a:ln>
        </c:spPr>
      </c:pivotFmt>
      <c:pivotFmt>
        <c:idx val="14"/>
        <c:spPr>
          <a:ln w="28575">
            <a:noFill/>
          </a:ln>
        </c:spPr>
        <c:marker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</c:spPr>
        </c:marker>
      </c:pivotFmt>
      <c:pivotFmt>
        <c:idx val="15"/>
        <c:spPr>
          <a:ln w="28575">
            <a:solidFill>
              <a:srgbClr val="0070C0"/>
            </a:solidFill>
          </a:ln>
        </c:spPr>
      </c:pivotFmt>
      <c:pivotFmt>
        <c:idx val="16"/>
        <c:spPr>
          <a:ln w="28575">
            <a:solidFill>
              <a:srgbClr val="FF0000"/>
            </a:solidFill>
          </a:ln>
        </c:spPr>
      </c:pivotFmt>
      <c:pivotFmt>
        <c:idx val="17"/>
        <c:spPr>
          <a:ln w="34925">
            <a:solidFill>
              <a:srgbClr val="FF5050"/>
            </a:solidFill>
            <a:prstDash val="dash"/>
          </a:ln>
        </c:spPr>
      </c:pivotFmt>
      <c:pivotFmt>
        <c:idx val="18"/>
        <c:spPr>
          <a:ln w="28575">
            <a:solidFill>
              <a:srgbClr val="0070C0"/>
            </a:solidFill>
          </a:ln>
        </c:spPr>
      </c:pivotFmt>
      <c:pivotFmt>
        <c:idx val="19"/>
        <c:spPr>
          <a:ln w="28575">
            <a:solidFill>
              <a:srgbClr val="FF0000"/>
            </a:solidFill>
          </a:ln>
        </c:spPr>
      </c:pivotFmt>
      <c:pivotFmt>
        <c:idx val="20"/>
        <c:spPr>
          <a:ln w="34925">
            <a:solidFill>
              <a:srgbClr val="FF5050"/>
            </a:solidFill>
            <a:prstDash val="dash"/>
          </a:ln>
        </c:spPr>
      </c:pivotFmt>
      <c:pivotFmt>
        <c:idx val="21"/>
        <c:spPr>
          <a:ln w="28575">
            <a:solidFill>
              <a:srgbClr val="0070C0"/>
            </a:solidFill>
          </a:ln>
        </c:spPr>
      </c:pivotFmt>
      <c:pivotFmt>
        <c:idx val="22"/>
        <c:spPr>
          <a:ln w="28575">
            <a:solidFill>
              <a:srgbClr val="FF0000"/>
            </a:solidFill>
          </a:ln>
        </c:spPr>
      </c:pivotFmt>
      <c:pivotFmt>
        <c:idx val="23"/>
        <c:spPr>
          <a:ln w="34925">
            <a:solidFill>
              <a:srgbClr val="FF5050"/>
            </a:solidFill>
            <a:prstDash val="dash"/>
          </a:ln>
        </c:spPr>
        <c:marker>
          <c:symbol val="none"/>
        </c:marker>
        <c:dLbl>
          <c:idx val="0"/>
          <c:spPr/>
          <c:txPr>
            <a:bodyPr/>
            <a:lstStyle/>
            <a:p>
              <a:pPr>
                <a:defRPr b="1">
                  <a:solidFill>
                    <a:srgbClr val="FF0000"/>
                  </a:solidFill>
                </a:defRPr>
              </a:pPr>
              <a:endParaRPr lang="en-UG"/>
            </a:p>
          </c:txPr>
          <c:dLblPos val="l"/>
          <c:showLegendKey val="0"/>
          <c:showVal val="0"/>
          <c:showCatName val="0"/>
          <c:showSerName val="1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</c:pivotFmt>
      <c:pivotFmt>
        <c:idx val="25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layout>
            <c:manualLayout>
              <c:x val="-4.5310851644615832E-2"/>
              <c:y val="-2.929689076942632E-3"/>
            </c:manualLayout>
          </c:layout>
          <c:tx>
            <c:rich>
              <a:bodyPr anchor="ctr" anchorCtr="0"/>
              <a:lstStyle/>
              <a:p>
                <a:pPr>
                  <a:defRPr sz="1200" b="1">
                    <a:solidFill>
                      <a:srgbClr val="FF0000"/>
                    </a:solidFill>
                  </a:defRPr>
                </a:pPr>
                <a:r>
                  <a:rPr lang="en-US"/>
                  <a:t>TX_NEW </a:t>
                </a:r>
              </a:p>
              <a:p>
                <a:pPr>
                  <a:defRPr sz="1200" b="1">
                    <a:solidFill>
                      <a:srgbClr val="FF0000"/>
                    </a:solidFill>
                  </a:defRPr>
                </a:pPr>
                <a:r>
                  <a:rPr lang="en-US"/>
                  <a:t>Target</a:t>
                </a:r>
              </a:p>
            </c:rich>
          </c:tx>
          <c:spPr/>
          <c:dLblPos val="r"/>
          <c:showLegendKey val="0"/>
          <c:showVal val="0"/>
          <c:showCatName val="0"/>
          <c:showSerName val="1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42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4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5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6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7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8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9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0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1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2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3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4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5"/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7040800806794254"/>
          <c:y val="0.10238450090645886"/>
          <c:w val="0.80678135966748077"/>
          <c:h val="0.67095034328445891"/>
        </c:manualLayout>
      </c:layout>
      <c:lineChart>
        <c:grouping val="standard"/>
        <c:varyColors val="0"/>
        <c:ser>
          <c:idx val="0"/>
          <c:order val="0"/>
          <c:tx>
            <c:strRef>
              <c:f>'HTS-TX Trends'!$BE$11</c:f>
              <c:strCache>
                <c:ptCount val="1"/>
                <c:pt idx="0">
                  <c:v>TST_POS </c:v>
                </c:pt>
              </c:strCache>
            </c:strRef>
          </c:tx>
          <c:cat>
            <c:strRef>
              <c:f>'HTS-TX Trends'!$BD$12:$BD$38</c:f>
              <c:strCache>
                <c:ptCount val="27"/>
                <c:pt idx="0">
                  <c:v>2019W40</c:v>
                </c:pt>
                <c:pt idx="1">
                  <c:v>2019W41</c:v>
                </c:pt>
                <c:pt idx="2">
                  <c:v>2019W42</c:v>
                </c:pt>
                <c:pt idx="3">
                  <c:v>2019W43</c:v>
                </c:pt>
                <c:pt idx="4">
                  <c:v>2019W44</c:v>
                </c:pt>
                <c:pt idx="5">
                  <c:v>2019W45</c:v>
                </c:pt>
                <c:pt idx="6">
                  <c:v>2019W46</c:v>
                </c:pt>
                <c:pt idx="7">
                  <c:v>2019W47</c:v>
                </c:pt>
                <c:pt idx="8">
                  <c:v>2019W48</c:v>
                </c:pt>
                <c:pt idx="9">
                  <c:v>2019W49</c:v>
                </c:pt>
                <c:pt idx="10">
                  <c:v>2019W50</c:v>
                </c:pt>
                <c:pt idx="11">
                  <c:v>2019W51</c:v>
                </c:pt>
                <c:pt idx="12">
                  <c:v>2019W52</c:v>
                </c:pt>
                <c:pt idx="13">
                  <c:v>2020W1</c:v>
                </c:pt>
                <c:pt idx="14">
                  <c:v>2020W2</c:v>
                </c:pt>
                <c:pt idx="15">
                  <c:v>2020W3</c:v>
                </c:pt>
                <c:pt idx="16">
                  <c:v>2020W4</c:v>
                </c:pt>
                <c:pt idx="17">
                  <c:v>2020W5</c:v>
                </c:pt>
                <c:pt idx="18">
                  <c:v>2020W6</c:v>
                </c:pt>
                <c:pt idx="19">
                  <c:v>2020W7</c:v>
                </c:pt>
                <c:pt idx="20">
                  <c:v>2020W8</c:v>
                </c:pt>
                <c:pt idx="21">
                  <c:v>2020W9</c:v>
                </c:pt>
                <c:pt idx="22">
                  <c:v>2020W10</c:v>
                </c:pt>
                <c:pt idx="23">
                  <c:v>2020W11</c:v>
                </c:pt>
                <c:pt idx="24">
                  <c:v>2020W12</c:v>
                </c:pt>
                <c:pt idx="25">
                  <c:v>2020W13</c:v>
                </c:pt>
                <c:pt idx="26">
                  <c:v>2020W14</c:v>
                </c:pt>
              </c:strCache>
            </c:strRef>
          </c:cat>
          <c:val>
            <c:numRef>
              <c:f>'HTS-TX Trends'!$BE$12:$BE$38</c:f>
              <c:numCache>
                <c:formatCode>_(* #,##0_);_(* \(#,##0\);_(* "-"??_);_(@_)</c:formatCode>
                <c:ptCount val="27"/>
                <c:pt idx="0">
                  <c:v>2607</c:v>
                </c:pt>
                <c:pt idx="1">
                  <c:v>2527</c:v>
                </c:pt>
                <c:pt idx="2">
                  <c:v>2846</c:v>
                </c:pt>
                <c:pt idx="3">
                  <c:v>3391</c:v>
                </c:pt>
                <c:pt idx="4">
                  <c:v>3177</c:v>
                </c:pt>
                <c:pt idx="5">
                  <c:v>3610</c:v>
                </c:pt>
                <c:pt idx="6">
                  <c:v>3630</c:v>
                </c:pt>
                <c:pt idx="7">
                  <c:v>3528</c:v>
                </c:pt>
                <c:pt idx="8">
                  <c:v>3583</c:v>
                </c:pt>
                <c:pt idx="9">
                  <c:v>3723</c:v>
                </c:pt>
                <c:pt idx="10">
                  <c:v>3476</c:v>
                </c:pt>
                <c:pt idx="11">
                  <c:v>2915</c:v>
                </c:pt>
                <c:pt idx="12">
                  <c:v>916</c:v>
                </c:pt>
                <c:pt idx="13">
                  <c:v>1643</c:v>
                </c:pt>
                <c:pt idx="14">
                  <c:v>4058</c:v>
                </c:pt>
                <c:pt idx="15">
                  <c:v>3972</c:v>
                </c:pt>
                <c:pt idx="16">
                  <c:v>3857</c:v>
                </c:pt>
                <c:pt idx="17">
                  <c:v>3232</c:v>
                </c:pt>
                <c:pt idx="18">
                  <c:v>3414</c:v>
                </c:pt>
                <c:pt idx="19">
                  <c:v>3786</c:v>
                </c:pt>
                <c:pt idx="20">
                  <c:v>3769</c:v>
                </c:pt>
                <c:pt idx="21">
                  <c:v>3583</c:v>
                </c:pt>
                <c:pt idx="22">
                  <c:v>3475</c:v>
                </c:pt>
                <c:pt idx="23">
                  <c:v>3494</c:v>
                </c:pt>
                <c:pt idx="24">
                  <c:v>3262</c:v>
                </c:pt>
                <c:pt idx="25">
                  <c:v>1581</c:v>
                </c:pt>
                <c:pt idx="26">
                  <c:v>821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3B-9042-917D-CD99ADDF38FB}"/>
            </c:ext>
          </c:extLst>
        </c:ser>
        <c:ser>
          <c:idx val="1"/>
          <c:order val="1"/>
          <c:tx>
            <c:strRef>
              <c:f>'HTS-TX Trends'!$BF$11</c:f>
              <c:strCache>
                <c:ptCount val="1"/>
                <c:pt idx="0">
                  <c:v>TX_NEW </c:v>
                </c:pt>
              </c:strCache>
            </c:strRef>
          </c:tx>
          <c:cat>
            <c:strRef>
              <c:f>'HTS-TX Trends'!$BD$12:$BD$38</c:f>
              <c:strCache>
                <c:ptCount val="27"/>
                <c:pt idx="0">
                  <c:v>2019W40</c:v>
                </c:pt>
                <c:pt idx="1">
                  <c:v>2019W41</c:v>
                </c:pt>
                <c:pt idx="2">
                  <c:v>2019W42</c:v>
                </c:pt>
                <c:pt idx="3">
                  <c:v>2019W43</c:v>
                </c:pt>
                <c:pt idx="4">
                  <c:v>2019W44</c:v>
                </c:pt>
                <c:pt idx="5">
                  <c:v>2019W45</c:v>
                </c:pt>
                <c:pt idx="6">
                  <c:v>2019W46</c:v>
                </c:pt>
                <c:pt idx="7">
                  <c:v>2019W47</c:v>
                </c:pt>
                <c:pt idx="8">
                  <c:v>2019W48</c:v>
                </c:pt>
                <c:pt idx="9">
                  <c:v>2019W49</c:v>
                </c:pt>
                <c:pt idx="10">
                  <c:v>2019W50</c:v>
                </c:pt>
                <c:pt idx="11">
                  <c:v>2019W51</c:v>
                </c:pt>
                <c:pt idx="12">
                  <c:v>2019W52</c:v>
                </c:pt>
                <c:pt idx="13">
                  <c:v>2020W1</c:v>
                </c:pt>
                <c:pt idx="14">
                  <c:v>2020W2</c:v>
                </c:pt>
                <c:pt idx="15">
                  <c:v>2020W3</c:v>
                </c:pt>
                <c:pt idx="16">
                  <c:v>2020W4</c:v>
                </c:pt>
                <c:pt idx="17">
                  <c:v>2020W5</c:v>
                </c:pt>
                <c:pt idx="18">
                  <c:v>2020W6</c:v>
                </c:pt>
                <c:pt idx="19">
                  <c:v>2020W7</c:v>
                </c:pt>
                <c:pt idx="20">
                  <c:v>2020W8</c:v>
                </c:pt>
                <c:pt idx="21">
                  <c:v>2020W9</c:v>
                </c:pt>
                <c:pt idx="22">
                  <c:v>2020W10</c:v>
                </c:pt>
                <c:pt idx="23">
                  <c:v>2020W11</c:v>
                </c:pt>
                <c:pt idx="24">
                  <c:v>2020W12</c:v>
                </c:pt>
                <c:pt idx="25">
                  <c:v>2020W13</c:v>
                </c:pt>
                <c:pt idx="26">
                  <c:v>2020W14</c:v>
                </c:pt>
              </c:strCache>
            </c:strRef>
          </c:cat>
          <c:val>
            <c:numRef>
              <c:f>'HTS-TX Trends'!$BF$12:$BF$38</c:f>
              <c:numCache>
                <c:formatCode>_(* #,##0_);_(* \(#,##0\);_(* "-"??_);_(@_)</c:formatCode>
                <c:ptCount val="27"/>
                <c:pt idx="0">
                  <c:v>2244</c:v>
                </c:pt>
                <c:pt idx="1">
                  <c:v>2078</c:v>
                </c:pt>
                <c:pt idx="2">
                  <c:v>2369</c:v>
                </c:pt>
                <c:pt idx="3">
                  <c:v>2811</c:v>
                </c:pt>
                <c:pt idx="4">
                  <c:v>2716</c:v>
                </c:pt>
                <c:pt idx="5">
                  <c:v>2999</c:v>
                </c:pt>
                <c:pt idx="6">
                  <c:v>3034</c:v>
                </c:pt>
                <c:pt idx="7">
                  <c:v>3051</c:v>
                </c:pt>
                <c:pt idx="8">
                  <c:v>3103</c:v>
                </c:pt>
                <c:pt idx="9">
                  <c:v>3001</c:v>
                </c:pt>
                <c:pt idx="10">
                  <c:v>2962</c:v>
                </c:pt>
                <c:pt idx="11">
                  <c:v>2381</c:v>
                </c:pt>
                <c:pt idx="12">
                  <c:v>680</c:v>
                </c:pt>
                <c:pt idx="13">
                  <c:v>1327</c:v>
                </c:pt>
                <c:pt idx="14">
                  <c:v>3488</c:v>
                </c:pt>
                <c:pt idx="15">
                  <c:v>3240</c:v>
                </c:pt>
                <c:pt idx="16">
                  <c:v>3236</c:v>
                </c:pt>
                <c:pt idx="17">
                  <c:v>2783</c:v>
                </c:pt>
                <c:pt idx="18">
                  <c:v>2959</c:v>
                </c:pt>
                <c:pt idx="19">
                  <c:v>3226</c:v>
                </c:pt>
                <c:pt idx="20">
                  <c:v>3249</c:v>
                </c:pt>
                <c:pt idx="21">
                  <c:v>3044</c:v>
                </c:pt>
                <c:pt idx="22">
                  <c:v>3114</c:v>
                </c:pt>
                <c:pt idx="23">
                  <c:v>3072</c:v>
                </c:pt>
                <c:pt idx="24">
                  <c:v>2833</c:v>
                </c:pt>
                <c:pt idx="25">
                  <c:v>1371</c:v>
                </c:pt>
                <c:pt idx="26">
                  <c:v>687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23B-9042-917D-CD99ADDF38FB}"/>
            </c:ext>
          </c:extLst>
        </c:ser>
        <c:ser>
          <c:idx val="2"/>
          <c:order val="2"/>
          <c:tx>
            <c:strRef>
              <c:f>'HTS-TX Trends'!$BG$11</c:f>
              <c:strCache>
                <c:ptCount val="1"/>
                <c:pt idx="0">
                  <c:v>TX_NEW Target</c:v>
                </c:pt>
              </c:strCache>
            </c:strRef>
          </c:tx>
          <c:cat>
            <c:strRef>
              <c:f>'HTS-TX Trends'!$BD$12:$BD$38</c:f>
              <c:strCache>
                <c:ptCount val="27"/>
                <c:pt idx="0">
                  <c:v>2019W40</c:v>
                </c:pt>
                <c:pt idx="1">
                  <c:v>2019W41</c:v>
                </c:pt>
                <c:pt idx="2">
                  <c:v>2019W42</c:v>
                </c:pt>
                <c:pt idx="3">
                  <c:v>2019W43</c:v>
                </c:pt>
                <c:pt idx="4">
                  <c:v>2019W44</c:v>
                </c:pt>
                <c:pt idx="5">
                  <c:v>2019W45</c:v>
                </c:pt>
                <c:pt idx="6">
                  <c:v>2019W46</c:v>
                </c:pt>
                <c:pt idx="7">
                  <c:v>2019W47</c:v>
                </c:pt>
                <c:pt idx="8">
                  <c:v>2019W48</c:v>
                </c:pt>
                <c:pt idx="9">
                  <c:v>2019W49</c:v>
                </c:pt>
                <c:pt idx="10">
                  <c:v>2019W50</c:v>
                </c:pt>
                <c:pt idx="11">
                  <c:v>2019W51</c:v>
                </c:pt>
                <c:pt idx="12">
                  <c:v>2019W52</c:v>
                </c:pt>
                <c:pt idx="13">
                  <c:v>2020W1</c:v>
                </c:pt>
                <c:pt idx="14">
                  <c:v>2020W2</c:v>
                </c:pt>
                <c:pt idx="15">
                  <c:v>2020W3</c:v>
                </c:pt>
                <c:pt idx="16">
                  <c:v>2020W4</c:v>
                </c:pt>
                <c:pt idx="17">
                  <c:v>2020W5</c:v>
                </c:pt>
                <c:pt idx="18">
                  <c:v>2020W6</c:v>
                </c:pt>
                <c:pt idx="19">
                  <c:v>2020W7</c:v>
                </c:pt>
                <c:pt idx="20">
                  <c:v>2020W8</c:v>
                </c:pt>
                <c:pt idx="21">
                  <c:v>2020W9</c:v>
                </c:pt>
                <c:pt idx="22">
                  <c:v>2020W10</c:v>
                </c:pt>
                <c:pt idx="23">
                  <c:v>2020W11</c:v>
                </c:pt>
                <c:pt idx="24">
                  <c:v>2020W12</c:v>
                </c:pt>
                <c:pt idx="25">
                  <c:v>2020W13</c:v>
                </c:pt>
                <c:pt idx="26">
                  <c:v>2020W14</c:v>
                </c:pt>
              </c:strCache>
            </c:strRef>
          </c:cat>
          <c:val>
            <c:numRef>
              <c:f>'HTS-TX Trends'!$BG$12:$BG$38</c:f>
              <c:numCache>
                <c:formatCode>_(* #,##0_);_(* \(#,##0\);_(* "-"??_);_(@_)</c:formatCode>
                <c:ptCount val="27"/>
                <c:pt idx="0">
                  <c:v>3391</c:v>
                </c:pt>
                <c:pt idx="1">
                  <c:v>3391</c:v>
                </c:pt>
                <c:pt idx="2">
                  <c:v>3391</c:v>
                </c:pt>
                <c:pt idx="3">
                  <c:v>3391</c:v>
                </c:pt>
                <c:pt idx="4">
                  <c:v>3391</c:v>
                </c:pt>
                <c:pt idx="5">
                  <c:v>3391</c:v>
                </c:pt>
                <c:pt idx="6">
                  <c:v>3391</c:v>
                </c:pt>
                <c:pt idx="7">
                  <c:v>3391</c:v>
                </c:pt>
                <c:pt idx="8">
                  <c:v>3391</c:v>
                </c:pt>
                <c:pt idx="9">
                  <c:v>3391</c:v>
                </c:pt>
                <c:pt idx="10">
                  <c:v>3391</c:v>
                </c:pt>
                <c:pt idx="11">
                  <c:v>3391</c:v>
                </c:pt>
                <c:pt idx="12">
                  <c:v>3391</c:v>
                </c:pt>
                <c:pt idx="13">
                  <c:v>3391</c:v>
                </c:pt>
                <c:pt idx="14">
                  <c:v>3391</c:v>
                </c:pt>
                <c:pt idx="15">
                  <c:v>3391</c:v>
                </c:pt>
                <c:pt idx="16">
                  <c:v>3391</c:v>
                </c:pt>
                <c:pt idx="17">
                  <c:v>3391</c:v>
                </c:pt>
                <c:pt idx="18">
                  <c:v>3391</c:v>
                </c:pt>
                <c:pt idx="19">
                  <c:v>3391</c:v>
                </c:pt>
                <c:pt idx="20">
                  <c:v>3391</c:v>
                </c:pt>
                <c:pt idx="21">
                  <c:v>3391</c:v>
                </c:pt>
                <c:pt idx="22">
                  <c:v>3391</c:v>
                </c:pt>
                <c:pt idx="23">
                  <c:v>3391</c:v>
                </c:pt>
                <c:pt idx="24">
                  <c:v>3391</c:v>
                </c:pt>
                <c:pt idx="25">
                  <c:v>3391</c:v>
                </c:pt>
                <c:pt idx="26">
                  <c:v>3391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23B-9042-917D-CD99ADDF38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7022208"/>
        <c:axId val="427023744"/>
      </c:lineChart>
      <c:catAx>
        <c:axId val="4270222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427023744"/>
        <c:crosses val="autoZero"/>
        <c:auto val="1"/>
        <c:lblAlgn val="ctr"/>
        <c:lblOffset val="100"/>
        <c:noMultiLvlLbl val="0"/>
      </c:catAx>
      <c:valAx>
        <c:axId val="427023744"/>
        <c:scaling>
          <c:orientation val="minMax"/>
        </c:scaling>
        <c:delete val="0"/>
        <c:axPos val="l"/>
        <c:numFmt formatCode="_(* #,##0_);_(* \(#,##0\);_(* &quot;-&quot;??_);_(@_)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anose="020B0604020202020204" pitchFamily="34" charset="0"/>
                <a:ea typeface="Segoe UI Symbol" panose="020B0502040204020203" pitchFamily="34" charset="0"/>
                <a:cs typeface="Arial" panose="020B0604020202020204" pitchFamily="34" charset="0"/>
              </a:defRPr>
            </a:pPr>
            <a:endParaRPr lang="en-UG"/>
          </a:p>
        </c:txPr>
        <c:crossAx val="427022208"/>
        <c:crosses val="autoZero"/>
        <c:crossBetween val="between"/>
      </c:valAx>
      <c:dTable>
        <c:showHorzBorder val="1"/>
        <c:showVertBorder val="1"/>
        <c:showOutline val="1"/>
        <c:showKeys val="1"/>
        <c:txPr>
          <a:bodyPr/>
          <a:lstStyle/>
          <a:p>
            <a:pPr rtl="0">
              <a:defRPr sz="900">
                <a:latin typeface="Arial" panose="020B0604020202020204" pitchFamily="34" charset="0"/>
                <a:ea typeface="Segoe UI Symbol" panose="020B0502040204020203" pitchFamily="34" charset="0"/>
                <a:cs typeface="Arial" panose="020B0604020202020204" pitchFamily="34" charset="0"/>
              </a:defRPr>
            </a:pPr>
            <a:endParaRPr lang="en-UG"/>
          </a:p>
        </c:txPr>
      </c:dTable>
    </c:plotArea>
    <c:plotVisOnly val="1"/>
    <c:dispBlanksAs val="gap"/>
    <c:showDLblsOverMax val="0"/>
  </c:chart>
  <c:spPr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900"/>
      </a:pPr>
      <a:endParaRPr lang="en-UG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Categories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76064323179887"/>
          <c:y val="0.10268518518518518"/>
          <c:w val="0.86574707480106983"/>
          <c:h val="0.70716025080198308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'DALYs lost mortality'!$L$20</c:f>
              <c:strCache>
                <c:ptCount val="1"/>
                <c:pt idx="0">
                  <c:v>Mort/prop/Italy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'DALYs lost mortality'!$M$20:$R$20</c:f>
              <c:numCache>
                <c:formatCode>General</c:formatCode>
                <c:ptCount val="6"/>
                <c:pt idx="0">
                  <c:v>0.12747367456610767</c:v>
                </c:pt>
                <c:pt idx="1">
                  <c:v>0.65709340221588963</c:v>
                </c:pt>
                <c:pt idx="2">
                  <c:v>1</c:v>
                </c:pt>
                <c:pt idx="3">
                  <c:v>0.87364281980678038</c:v>
                </c:pt>
                <c:pt idx="4">
                  <c:v>0.69255544546254255</c:v>
                </c:pt>
                <c:pt idx="5">
                  <c:v>0.50195719605235689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DE-A443-A279-55A656E3CD43}"/>
            </c:ext>
          </c:extLst>
        </c:ser>
        <c:ser>
          <c:idx val="0"/>
          <c:order val="1"/>
          <c:tx>
            <c:strRef>
              <c:f>'DALYs lost mortality'!$L$18</c:f>
              <c:strCache>
                <c:ptCount val="1"/>
                <c:pt idx="0">
                  <c:v>DALY/prop/Italy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'DALYs lost mortality'!$M$13:$R$13</c:f>
              <c:strCache>
                <c:ptCount val="6"/>
                <c:pt idx="0">
                  <c:v>Uganda</c:v>
                </c:pt>
                <c:pt idx="1">
                  <c:v>Iceland</c:v>
                </c:pt>
                <c:pt idx="2">
                  <c:v>Italy</c:v>
                </c:pt>
                <c:pt idx="3">
                  <c:v>Spain</c:v>
                </c:pt>
                <c:pt idx="4">
                  <c:v>USA</c:v>
                </c:pt>
                <c:pt idx="5">
                  <c:v>China</c:v>
                </c:pt>
              </c:strCache>
            </c:strRef>
          </c:cat>
          <c:val>
            <c:numRef>
              <c:f>'DALYs lost mortality'!$M$18:$R$18</c:f>
              <c:numCache>
                <c:formatCode>General</c:formatCode>
                <c:ptCount val="6"/>
                <c:pt idx="0">
                  <c:v>0.18515077045051204</c:v>
                </c:pt>
                <c:pt idx="1">
                  <c:v>0.73021748343355952</c:v>
                </c:pt>
                <c:pt idx="2">
                  <c:v>1</c:v>
                </c:pt>
                <c:pt idx="3">
                  <c:v>0.90080018671875184</c:v>
                </c:pt>
                <c:pt idx="4">
                  <c:v>0.76424722993468608</c:v>
                </c:pt>
                <c:pt idx="5">
                  <c:v>0.63928967836967954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DE-A443-A279-55A656E3CD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916961983"/>
        <c:axId val="629713951"/>
      </c:barChart>
      <c:catAx>
        <c:axId val="916961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G"/>
          </a:p>
        </c:txPr>
        <c:crossAx val="629713951"/>
        <c:crosses val="autoZero"/>
        <c:auto val="1"/>
        <c:lblAlgn val="ctr"/>
        <c:lblOffset val="100"/>
        <c:noMultiLvlLbl val="0"/>
      </c:catAx>
      <c:valAx>
        <c:axId val="62971395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  <a:cs typeface="+mn-cs"/>
                  </a:defRPr>
                </a:pPr>
                <a:r>
                  <a:rPr lang="en-US" sz="1400" b="1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Relative</a:t>
                </a:r>
                <a:r>
                  <a:rPr lang="en-US" sz="1400" b="1" baseline="0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 mortality, DALYs</a:t>
                </a:r>
                <a:endParaRPr lang="en-US" sz="1400" b="1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c:rich>
          </c:tx>
          <c:layout>
            <c:manualLayout>
              <c:xMode val="edge"/>
              <c:yMode val="edge"/>
              <c:x val="2.0162503610493664E-2"/>
              <c:y val="0.20645049577136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+mn-cs"/>
                </a:defRPr>
              </a:pPr>
              <a:endParaRPr lang="en-UG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G"/>
          </a:p>
        </c:txPr>
        <c:crossAx val="916961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00954199267105"/>
          <c:y val="0.1157592330247422"/>
          <c:w val="0.15989720034995625"/>
          <c:h val="0.149234232750194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G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</a:pPr>
            <a:r>
              <a:rPr lang="en-GB" sz="1200">
                <a:latin typeface="Quattrocento Sans"/>
                <a:ea typeface="Quattrocento Sans"/>
                <a:cs typeface="Quattrocento Sans"/>
                <a:sym typeface="Quattrocento Sans"/>
              </a:rPr>
              <a:t> Life years lost by age calculated as the difference between actual age of death and the life expectancy in a standard life table and a set of disability weights to reflect the relative severity of diseases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1be911e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a1be911e1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chart" Target="../charts/chart1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2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5.jpg"/><Relationship Id="rId5" Type="http://schemas.openxmlformats.org/officeDocument/2006/relationships/hyperlink" Target="https://www.unicef.org/sudan/press-releases/physical-not-social-distanc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226457" y="1060327"/>
            <a:ext cx="973908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800"/>
              <a:buFont typeface="Arial"/>
              <a:buNone/>
            </a:pPr>
            <a:br>
              <a:rPr b="1" lang="en-GB" sz="480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GB" sz="480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GB" sz="480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Mining of social media data and the impact of COVID-19 on other health diseases in Uganda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928916" y="3628865"/>
            <a:ext cx="973908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42093"/>
              </a:buClr>
              <a:buSzPts val="4000"/>
              <a:buNone/>
            </a:pPr>
            <a:r>
              <a:rPr b="1" lang="en-GB" sz="4000" u="sng">
                <a:solidFill>
                  <a:srgbClr val="942093"/>
                </a:solidFill>
                <a:latin typeface="Arial"/>
                <a:ea typeface="Arial"/>
                <a:cs typeface="Arial"/>
                <a:sym typeface="Arial"/>
              </a:rPr>
              <a:t>Agnes Kiragga, PhD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Infectious Diseases Institute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African Center of Excellence in Bioinformatics and Data Science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Makerere University, Kampala, Uganda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0" y="197344"/>
            <a:ext cx="1373360" cy="147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595379" cy="1353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Arial"/>
              <a:buNone/>
            </a:pPr>
            <a:r>
              <a:rPr b="1" lang="en-GB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Conclusions and future steps</a:t>
            </a:r>
            <a:endParaRPr/>
          </a:p>
        </p:txBody>
      </p:sp>
      <p:sp>
        <p:nvSpPr>
          <p:cNvPr id="157" name="Google Shape;157;p10"/>
          <p:cNvSpPr txBox="1"/>
          <p:nvPr>
            <p:ph idx="1" type="body"/>
          </p:nvPr>
        </p:nvSpPr>
        <p:spPr>
          <a:xfrm>
            <a:off x="838200" y="1558344"/>
            <a:ext cx="10515600" cy="4934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Data mining of Twitter data has great potential to inform public health response to COVID-19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Observed reductions in tweets over time with increasing transmission; fatigue? complacency? politics?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Religious heads central role and can be champions for infection control and promoting NPIs e.g. face masking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Identification of Twitter influencers for community campaigns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Current work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Relating tweets with COVID-19 cases and deaths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Other media data e.g. Facebook?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Improving pipelines for continuous streaming of data to capture seasonality of public health concerns</a:t>
            </a:r>
            <a:endParaRPr/>
          </a:p>
          <a:p>
            <a:pPr indent="-762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 txBox="1"/>
          <p:nvPr>
            <p:ph idx="1" type="body"/>
          </p:nvPr>
        </p:nvSpPr>
        <p:spPr>
          <a:xfrm>
            <a:off x="748047" y="8678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None/>
            </a:pPr>
            <a:r>
              <a:rPr b="1" lang="en-GB" sz="440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Impact of public Health response to COVID-19 on HIV</a:t>
            </a:r>
            <a:endParaRPr/>
          </a:p>
        </p:txBody>
      </p:sp>
      <p:pic>
        <p:nvPicPr>
          <p:cNvPr id="163" name="Google Shape;16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3200" y="3429000"/>
            <a:ext cx="9245600" cy="2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/>
          <p:nvPr>
            <p:ph type="title"/>
          </p:nvPr>
        </p:nvSpPr>
        <p:spPr>
          <a:xfrm>
            <a:off x="838200" y="26473"/>
            <a:ext cx="10515600" cy="10000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Arial"/>
              <a:buNone/>
            </a:pPr>
            <a:r>
              <a:rPr b="1" lang="en-GB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COVID-19 in Africa</a:t>
            </a:r>
            <a:endParaRPr/>
          </a:p>
        </p:txBody>
      </p:sp>
      <p:sp>
        <p:nvSpPr>
          <p:cNvPr id="169" name="Google Shape;169;p12"/>
          <p:cNvSpPr txBox="1"/>
          <p:nvPr>
            <p:ph idx="1" type="body"/>
          </p:nvPr>
        </p:nvSpPr>
        <p:spPr>
          <a:xfrm>
            <a:off x="551645" y="1220406"/>
            <a:ext cx="11088710" cy="50387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Ongoing concerns for sub-Saharan Africa (SSA) and previous predictions of bigger epidemic with majority of persons affected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 Due to – pre-existing infectious diseases, socio economic conditions and fragile health systems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 Lower COVID-19 cases compared to Asia, Europe, America- 1.2M cases 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Lower Case fatality rates e.g. 25K deaths compared to 580K in America</a:t>
            </a:r>
            <a:r>
              <a:rPr baseline="30000" lang="en-GB"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The impacts of COVID-19 on other diseases remains under reported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Predicted mortality and burden from COVID and impact of COV-19 public health response on other diseases in Uganda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2"/>
          <p:cNvSpPr txBox="1"/>
          <p:nvPr/>
        </p:nvSpPr>
        <p:spPr>
          <a:xfrm>
            <a:off x="9748873" y="6560977"/>
            <a:ext cx="160492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Johns Hopkins University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/>
          <p:nvPr>
            <p:ph type="title"/>
          </p:nvPr>
        </p:nvSpPr>
        <p:spPr>
          <a:xfrm>
            <a:off x="838200" y="120427"/>
            <a:ext cx="10515600" cy="8583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Arial"/>
              <a:buNone/>
            </a:pPr>
            <a:r>
              <a:rPr b="1" lang="en-GB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endParaRPr/>
          </a:p>
        </p:txBody>
      </p: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493690" y="862885"/>
            <a:ext cx="11204619" cy="5782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GB" sz="2100">
                <a:latin typeface="Arial"/>
                <a:ea typeface="Arial"/>
                <a:cs typeface="Arial"/>
                <a:sym typeface="Arial"/>
              </a:rPr>
              <a:t>Data on HIV and TB obtained from President’s Emergency Plan for Aids Relief (PEPFAR) weekly reports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GB" sz="2100">
                <a:latin typeface="Arial"/>
                <a:ea typeface="Arial"/>
                <a:cs typeface="Arial"/>
                <a:sym typeface="Arial"/>
              </a:rPr>
              <a:t>DALYs lost calculated using WHO global burden of disease estimates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GB" sz="2100">
                <a:latin typeface="Arial"/>
                <a:ea typeface="Arial"/>
                <a:cs typeface="Arial"/>
                <a:sym typeface="Arial"/>
              </a:rPr>
              <a:t> Life years lost by age calculated as the difference between actual age of death and the life expectancy in a standard life table and  disability weights for disease severity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GB" sz="2100">
                <a:latin typeface="Arial"/>
                <a:ea typeface="Arial"/>
                <a:cs typeface="Arial"/>
                <a:sym typeface="Arial"/>
              </a:rPr>
              <a:t>COVID-19 disease burden and excess HIV and TB were calculated by multiplying the DALYs lost for a single health event by the population incidence and deaths by age-group.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GB" sz="2100">
                <a:latin typeface="Arial"/>
                <a:ea typeface="Arial"/>
                <a:cs typeface="Arial"/>
                <a:sym typeface="Arial"/>
              </a:rPr>
              <a:t>COVID19 DALYS  based on age-related mortality by Verity et al. from the China applied to age structures of comparison countries with relatively high COVID-19 burden (e.g. Italy, USA)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GB" sz="2100">
                <a:latin typeface="Arial"/>
                <a:ea typeface="Arial"/>
                <a:cs typeface="Arial"/>
                <a:sym typeface="Arial"/>
              </a:rPr>
              <a:t>Worst case 20% total detectable COVID19 infection rate was applied across all age-groups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GB" sz="2100">
                <a:latin typeface="Arial"/>
                <a:ea typeface="Arial"/>
                <a:cs typeface="Arial"/>
                <a:sym typeface="Arial"/>
              </a:rPr>
              <a:t>Potential impact of reduced health service access in Uganda through the COVID19 response was predicted for HIV/AIDS  and Tuberculosis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GB" sz="2100">
                <a:latin typeface="Arial"/>
                <a:ea typeface="Arial"/>
                <a:cs typeface="Arial"/>
                <a:sym typeface="Arial"/>
              </a:rPr>
              <a:t>HIV/AIDS predictions assumed an arbitrarily low (20%) loss to follow-up (no medication) for current infections extending for 6 months, with mortality returning to pre-ART mortality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GB" sz="2100">
                <a:latin typeface="Arial"/>
                <a:ea typeface="Arial"/>
                <a:cs typeface="Arial"/>
                <a:sym typeface="Arial"/>
              </a:rPr>
              <a:t> Reduced detection of new HIV infections and initiation of management is based on first quarter 2020 data.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"/>
          <p:cNvSpPr txBox="1"/>
          <p:nvPr>
            <p:ph type="title"/>
          </p:nvPr>
        </p:nvSpPr>
        <p:spPr>
          <a:xfrm>
            <a:off x="558800" y="242015"/>
            <a:ext cx="110744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3780"/>
              <a:buFont typeface="Arial"/>
              <a:buNone/>
            </a:pPr>
            <a:r>
              <a:rPr b="1" lang="en-GB" sz="378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Weekly reports on HIV indicators - April 2020</a:t>
            </a:r>
            <a:r>
              <a:rPr b="1" baseline="30000" lang="en-GB" sz="378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graphicFrame>
        <p:nvGraphicFramePr>
          <p:cNvPr id="183" name="Google Shape;183;p14"/>
          <p:cNvGraphicFramePr/>
          <p:nvPr/>
        </p:nvGraphicFramePr>
        <p:xfrm>
          <a:off x="838200" y="1484026"/>
          <a:ext cx="10515600" cy="4692937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184" name="Google Shape;184;p14"/>
          <p:cNvSpPr txBox="1"/>
          <p:nvPr/>
        </p:nvSpPr>
        <p:spPr>
          <a:xfrm>
            <a:off x="6487297" y="6369764"/>
            <a:ext cx="455765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a. With support from the President’s Emergency Plan for AIDS Relief (PEPFAR)</a:t>
            </a:r>
            <a:endParaRPr i="1" sz="1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/>
          <p:nvPr>
            <p:ph type="title"/>
          </p:nvPr>
        </p:nvSpPr>
        <p:spPr>
          <a:xfrm>
            <a:off x="838200" y="365125"/>
            <a:ext cx="10515600" cy="665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3240"/>
              <a:buFont typeface="Arial"/>
              <a:buNone/>
            </a:pPr>
            <a:r>
              <a:rPr b="1" lang="en-GB" sz="324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Predicted relative mortality and DALYS from COVID </a:t>
            </a:r>
            <a:endParaRPr/>
          </a:p>
        </p:txBody>
      </p:sp>
      <p:sp>
        <p:nvSpPr>
          <p:cNvPr id="190" name="Google Shape;190;p15"/>
          <p:cNvSpPr txBox="1"/>
          <p:nvPr/>
        </p:nvSpPr>
        <p:spPr>
          <a:xfrm>
            <a:off x="1631699" y="5604669"/>
            <a:ext cx="988693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GB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Assumed equivalent infection rate per country standardised over predicted burden from Italy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GB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Early epidemic with limited data from Africa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-"/>
            </a:pPr>
            <a:r>
              <a:rPr lang="en-GB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Low relative mortality and DALYS from COVID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191" name="Google Shape;191;p15"/>
          <p:cNvGraphicFramePr/>
          <p:nvPr/>
        </p:nvGraphicFramePr>
        <p:xfrm>
          <a:off x="943131" y="1253331"/>
          <a:ext cx="10515600" cy="4351338"/>
        </p:xfrm>
        <a:graphic>
          <a:graphicData uri="http://schemas.openxmlformats.org/drawingml/2006/chart">
            <c:chart r:id="rId3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/>
          <p:nvPr>
            <p:ph type="title"/>
          </p:nvPr>
        </p:nvSpPr>
        <p:spPr>
          <a:xfrm>
            <a:off x="515155" y="365126"/>
            <a:ext cx="11256135" cy="10644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3600"/>
              <a:buFont typeface="Quattrocento Sans"/>
              <a:buNone/>
            </a:pPr>
            <a:r>
              <a:rPr b="1" lang="en-GB" sz="3600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DALYs lost assuming a 20% infection rate of COVID-19</a:t>
            </a:r>
            <a:br>
              <a:rPr b="1" lang="en-GB" sz="3600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b="1" sz="3600">
              <a:solidFill>
                <a:srgbClr val="0432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197" name="Google Shape;197;p16"/>
          <p:cNvGraphicFramePr/>
          <p:nvPr/>
        </p:nvGraphicFramePr>
        <p:xfrm>
          <a:off x="838201" y="1300766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{1BE1857A-E06D-4260-A0AE-7CC6D593FB7C}</a:tableStyleId>
              </a:tblPr>
              <a:tblGrid>
                <a:gridCol w="3244400"/>
                <a:gridCol w="2215175"/>
                <a:gridCol w="2239350"/>
                <a:gridCol w="2816675"/>
              </a:tblGrid>
              <a:tr h="948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Age range in years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Age (in years) of death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Number of deaths</a:t>
                      </a:r>
                      <a:r>
                        <a:rPr baseline="30000"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DALYs lost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</a:tr>
              <a:tr h="40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0 - 9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42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3,696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</a:tr>
              <a:tr h="40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10 - 19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147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11,355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</a:tr>
              <a:tr h="40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20 - 29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452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30,320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</a:tr>
              <a:tr h="40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30 - 39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35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755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43,169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</a:tr>
              <a:tr h="40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40 - 49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45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892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42,180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</a:tr>
              <a:tr h="40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50 - 59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55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2,028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76,028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</a:tr>
              <a:tr h="40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60 - 69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65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3,293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91,733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</a:tr>
              <a:tr h="40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70 - 79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75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3,965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73,836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</a:tr>
              <a:tr h="40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80+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85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3,064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32,783</a:t>
                      </a:r>
                      <a:endParaRPr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</a:tr>
              <a:tr h="408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14,640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405,100</a:t>
                      </a:r>
                      <a:endParaRPr b="1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sp>
        <p:nvSpPr>
          <p:cNvPr id="198" name="Google Shape;198;p16"/>
          <p:cNvSpPr txBox="1"/>
          <p:nvPr/>
        </p:nvSpPr>
        <p:spPr>
          <a:xfrm>
            <a:off x="7308045" y="6340162"/>
            <a:ext cx="45179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a. Using reported deaths from China, Verity et al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 txBox="1"/>
          <p:nvPr>
            <p:ph type="title"/>
          </p:nvPr>
        </p:nvSpPr>
        <p:spPr>
          <a:xfrm>
            <a:off x="838200" y="260796"/>
            <a:ext cx="10515600" cy="774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Arial"/>
              <a:buNone/>
            </a:pPr>
            <a:r>
              <a:rPr b="1" lang="en-GB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Updated Weekly report – October 2020</a:t>
            </a:r>
            <a:endParaRPr/>
          </a:p>
        </p:txBody>
      </p:sp>
      <p:pic>
        <p:nvPicPr>
          <p:cNvPr id="204" name="Google Shape;204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034922"/>
            <a:ext cx="10525897" cy="55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/>
          <p:nvPr>
            <p:ph type="title"/>
          </p:nvPr>
        </p:nvSpPr>
        <p:spPr>
          <a:xfrm>
            <a:off x="838200" y="251853"/>
            <a:ext cx="10515600" cy="8583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Arial"/>
              <a:buNone/>
            </a:pPr>
            <a:r>
              <a:rPr b="1" lang="en-GB">
                <a:solidFill>
                  <a:srgbClr val="0432FF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Conclusions</a:t>
            </a:r>
            <a:endParaRPr/>
          </a:p>
        </p:txBody>
      </p:sp>
      <p:sp>
        <p:nvSpPr>
          <p:cNvPr id="210" name="Google Shape;210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highlight>
                  <a:srgbClr val="FFFF00"/>
                </a:highlight>
              </a:rPr>
              <a:t>Get summary conclusion from any paper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highlight>
                  <a:srgbClr val="FFFF00"/>
                </a:highlight>
              </a:rPr>
              <a:t>Community persoective of cov 19 criticla for embracing non-pharmaceutical measures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highlight>
                  <a:srgbClr val="FFFF00"/>
                </a:highlight>
              </a:rPr>
              <a:t>Updated Impact of cov on other health outcomes e.g. HIV is important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highlight>
                  <a:srgbClr val="FFFF00"/>
                </a:highlight>
              </a:rPr>
              <a:t>Mathematical models that inform response remain critical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highlight>
                  <a:srgbClr val="FFFF00"/>
                </a:highlight>
              </a:rPr>
              <a:t>African governments need to embrace more data science methods for fighing covid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838200" y="191506"/>
            <a:ext cx="10515600" cy="8039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800"/>
              <a:buFont typeface="Arial"/>
              <a:buNone/>
            </a:pPr>
            <a:r>
              <a:rPr b="1" lang="en-GB" sz="480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COVID-19 in Uganda </a:t>
            </a:r>
            <a:endParaRPr/>
          </a:p>
        </p:txBody>
      </p: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464458" y="1373170"/>
            <a:ext cx="4905826" cy="4803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>
                <a:latin typeface="Arial"/>
                <a:ea typeface="Arial"/>
                <a:cs typeface="Arial"/>
                <a:sym typeface="Arial"/>
              </a:rPr>
              <a:t>First COVID19 case identified March 21, 2020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>
                <a:latin typeface="Arial"/>
                <a:ea typeface="Arial"/>
                <a:cs typeface="Arial"/>
                <a:sym typeface="Arial"/>
              </a:rPr>
              <a:t>Early COVID19 cases imported through cargo truck drivers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>
                <a:latin typeface="Arial"/>
                <a:ea typeface="Arial"/>
                <a:cs typeface="Arial"/>
                <a:sym typeface="Arial"/>
              </a:rPr>
              <a:t>June 2020 – Cprogressed to WHO country level 4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>
                <a:latin typeface="Arial"/>
                <a:ea typeface="Arial"/>
                <a:cs typeface="Arial"/>
                <a:sym typeface="Arial"/>
              </a:rPr>
              <a:t>Low case fatality rate 0.9%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>
                <a:latin typeface="Arial"/>
                <a:ea typeface="Arial"/>
                <a:cs typeface="Arial"/>
                <a:sym typeface="Arial"/>
              </a:rPr>
              <a:t>Fairly high recovery rate 62%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>
                <a:latin typeface="Arial"/>
                <a:ea typeface="Arial"/>
                <a:cs typeface="Arial"/>
                <a:sym typeface="Arial"/>
              </a:rPr>
              <a:t>0.06 tests per thousand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>
              <a:latin typeface="Arial"/>
              <a:ea typeface="Arial"/>
              <a:cs typeface="Arial"/>
              <a:sym typeface="Arial"/>
            </a:endParaRPr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0285" y="1373170"/>
            <a:ext cx="6357257" cy="491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605481" y="18255"/>
            <a:ext cx="1131878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Arial"/>
              <a:buNone/>
            </a:pPr>
            <a:r>
              <a:rPr b="1" lang="en-GB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Non-pharmaceutical mitigation measures</a:t>
            </a:r>
            <a:endParaRPr/>
          </a:p>
        </p:txBody>
      </p:sp>
      <p:sp>
        <p:nvSpPr>
          <p:cNvPr id="104" name="Google Shape;104;p3"/>
          <p:cNvSpPr txBox="1"/>
          <p:nvPr>
            <p:ph idx="1" type="body"/>
          </p:nvPr>
        </p:nvSpPr>
        <p:spPr>
          <a:xfrm>
            <a:off x="729049" y="1594985"/>
            <a:ext cx="6802199" cy="4833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Face masking spearheaded by government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Physical distancing key for epidemic control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Understanding cooperation is critical for effective epidemic control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Set out to understand the community perspective of COVID-19 in uganda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Harness existing data science methods</a:t>
            </a:r>
            <a:endParaRPr/>
          </a:p>
        </p:txBody>
      </p:sp>
      <p:sp>
        <p:nvSpPr>
          <p:cNvPr id="105" name="Google Shape;105;p3"/>
          <p:cNvSpPr txBox="1"/>
          <p:nvPr/>
        </p:nvSpPr>
        <p:spPr>
          <a:xfrm>
            <a:off x="10238162" y="2866344"/>
            <a:ext cx="1358752" cy="1524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TN steps up COVID fight with new campaign promoting mask-wearing - MTN  Group"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1248" y="1131757"/>
            <a:ext cx="3310617" cy="2394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ysical not social distancing" id="107" name="Google Shape;10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1248" y="3582619"/>
            <a:ext cx="2993534" cy="266091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148818" y="6309965"/>
            <a:ext cx="669304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https://www.unicef.org/sudan/press-releases/physical-not-social-distancing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https://www.mtn.co.ug/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type="title"/>
          </p:nvPr>
        </p:nvSpPr>
        <p:spPr>
          <a:xfrm>
            <a:off x="352063" y="0"/>
            <a:ext cx="1155828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3900"/>
              <a:buFont typeface="Quattrocento Sans"/>
              <a:buNone/>
            </a:pPr>
            <a:r>
              <a:rPr b="1" lang="en-GB" sz="3900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Uganda social media statistics Sep 2019 - Sep 2020</a:t>
            </a:r>
            <a:endParaRPr/>
          </a:p>
        </p:txBody>
      </p:sp>
      <p:pic>
        <p:nvPicPr>
          <p:cNvPr id="114" name="Google Shape;114;p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966" y="1325563"/>
            <a:ext cx="10515599" cy="509485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 txBox="1"/>
          <p:nvPr/>
        </p:nvSpPr>
        <p:spPr>
          <a:xfrm>
            <a:off x="6652549" y="6420420"/>
            <a:ext cx="105155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https://gs.statcounter.com/social-media-stats/all/uganda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8924081" y="1412111"/>
            <a:ext cx="3080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/>
          <p:nvPr>
            <p:ph type="title"/>
          </p:nvPr>
        </p:nvSpPr>
        <p:spPr>
          <a:xfrm>
            <a:off x="838200" y="133631"/>
            <a:ext cx="10515600" cy="780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Arial"/>
              <a:buNone/>
            </a:pPr>
            <a:r>
              <a:rPr b="1" lang="en-GB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Mining of Twitter data in Uganda</a:t>
            </a:r>
            <a:endParaRPr/>
          </a:p>
        </p:txBody>
      </p:sp>
      <p:sp>
        <p:nvSpPr>
          <p:cNvPr id="122" name="Google Shape;122;p5"/>
          <p:cNvSpPr txBox="1"/>
          <p:nvPr>
            <p:ph idx="1" type="body"/>
          </p:nvPr>
        </p:nvSpPr>
        <p:spPr>
          <a:xfrm>
            <a:off x="838200" y="1134319"/>
            <a:ext cx="10713334" cy="5451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Twitter is a social media platform for sharing short-text updates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By May 30, 2020</a:t>
            </a:r>
            <a:r>
              <a:rPr baseline="30000" lang="en-GB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sz="2800">
                <a:latin typeface="Arial"/>
                <a:ea typeface="Arial"/>
                <a:cs typeface="Arial"/>
                <a:sym typeface="Arial"/>
              </a:rPr>
              <a:t> There were 330 million monthly active users 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sz="2800">
                <a:latin typeface="Arial"/>
                <a:ea typeface="Arial"/>
                <a:cs typeface="Arial"/>
                <a:sym typeface="Arial"/>
              </a:rPr>
              <a:t>145 million daily active users on Twitter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 sz="2800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Twitter statistics for Africa and or uganda</a:t>
            </a:r>
            <a:endParaRPr sz="2800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508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As increasing number of people rely on Twitter for news on COVID-19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Twitter data are real-time and a good resource for data mining</a:t>
            </a:r>
            <a:r>
              <a:rPr lang="en-GB"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and will be important resources for widespread implementation in public health applications</a:t>
            </a: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3727659" y="6459209"/>
            <a:ext cx="33731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https://www.oberlo.com/blog/twitter-statistics#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witter logo and symbol, meaning, history, PNG" id="124" name="Google Shape;12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7047" y="133631"/>
            <a:ext cx="1196623" cy="1063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1be911e10_0_0"/>
          <p:cNvSpPr txBox="1"/>
          <p:nvPr>
            <p:ph type="title"/>
          </p:nvPr>
        </p:nvSpPr>
        <p:spPr>
          <a:xfrm>
            <a:off x="838200" y="249378"/>
            <a:ext cx="10515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Quattrocento Sans"/>
              <a:buNone/>
            </a:pPr>
            <a:r>
              <a:rPr b="1" lang="en-GB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Methods</a:t>
            </a:r>
            <a:endParaRPr/>
          </a:p>
        </p:txBody>
      </p:sp>
      <p:sp>
        <p:nvSpPr>
          <p:cNvPr id="130" name="Google Shape;130;ga1be911e10_0_0"/>
          <p:cNvSpPr txBox="1"/>
          <p:nvPr>
            <p:ph idx="1" type="body"/>
          </p:nvPr>
        </p:nvSpPr>
        <p:spPr>
          <a:xfrm>
            <a:off x="838200" y="1157476"/>
            <a:ext cx="10657200" cy="54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Used Natural Language Processing (NLP) techniques to process Twitter information on COVID-19. 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Tweets conversations from March 1, 2020 to date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Purchased historical Twitter data 1st March – August 27, 2020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Used the streaming API service starting from August 27, 2020 to date.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 Keywords related to COVID-19 in Uganda – #COVID19UG, #COVID-UG, #COVID19_UG 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The information collected was geotagged to return only information from Uganda, ie: specific Ugandan coordinates were used.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The dataset from March 1, 2020 to March 30, 2020 tentatively contains 100k unique tweets.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Sentiment analysis to identify positive and negative information.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/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Quattrocento Sans"/>
              <a:buNone/>
            </a:pPr>
            <a:r>
              <a:rPr b="1" lang="en-GB">
                <a:solidFill>
                  <a:srgbClr val="0432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Types and days of tweets</a:t>
            </a:r>
            <a:endParaRPr/>
          </a:p>
        </p:txBody>
      </p:sp>
      <p:pic>
        <p:nvPicPr>
          <p:cNvPr id="136" name="Google Shape;13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657" y="1509486"/>
            <a:ext cx="5428343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 rotWithShape="1">
          <a:blip r:embed="rId4">
            <a:alphaModFix/>
          </a:blip>
          <a:srcRect b="0" l="0" r="0" t="1960"/>
          <a:stretch/>
        </p:blipFill>
        <p:spPr>
          <a:xfrm>
            <a:off x="6096000" y="2172575"/>
            <a:ext cx="6096000" cy="34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Arial"/>
              <a:buNone/>
            </a:pPr>
            <a:r>
              <a:rPr lang="en-GB">
                <a:solidFill>
                  <a:srgbClr val="0432FF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Sentiment analysis versus COVID19 cases and deaths</a:t>
            </a:r>
            <a:endParaRPr/>
          </a:p>
        </p:txBody>
      </p:sp>
      <p:pic>
        <p:nvPicPr>
          <p:cNvPr id="143" name="Google Shape;143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9700" y="1828799"/>
            <a:ext cx="8851900" cy="4397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9"/>
          <p:cNvSpPr txBox="1"/>
          <p:nvPr>
            <p:ph type="title"/>
          </p:nvPr>
        </p:nvSpPr>
        <p:spPr>
          <a:xfrm>
            <a:off x="1001684" y="170412"/>
            <a:ext cx="10178934" cy="859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SzPts val="4400"/>
              <a:buFont typeface="Arial"/>
              <a:buNone/>
            </a:pPr>
            <a:r>
              <a:rPr b="1" lang="en-GB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Influencers on Twitter</a:t>
            </a:r>
            <a:endParaRPr/>
          </a:p>
        </p:txBody>
      </p:sp>
      <p:pic>
        <p:nvPicPr>
          <p:cNvPr id="150" name="Google Shape;150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133" l="0" r="-2" t="11582"/>
          <a:stretch/>
        </p:blipFill>
        <p:spPr>
          <a:xfrm>
            <a:off x="198741" y="2025570"/>
            <a:ext cx="5803323" cy="427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9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2207" l="0" r="-2" t="6893"/>
          <a:stretch/>
        </p:blipFill>
        <p:spPr>
          <a:xfrm>
            <a:off x="6189934" y="2025570"/>
            <a:ext cx="5803323" cy="427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2020-10-13T02:40:04Z</dcterms:created>
  <dc:creator>Agnes Kiragga</dc:creator>
</cp:coreProperties>
</file>